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Montserrat Medium" panose="00000600000000000000" pitchFamily="2" charset="0"/>
      <p:regular r:id="rId22"/>
      <p:italic r:id="rId23"/>
    </p:embeddedFont>
    <p:embeddedFont>
      <p:font typeface="Montserrat SemiBold" panose="00000700000000000000" pitchFamily="2" charset="0"/>
      <p:bold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1A8FF-E12A-45E7-B5F8-4FA18541C13F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EAE87-F2CF-46D9-AA40-78166C18D8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5728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04B1F-3831-4832-853A-C2250C9E2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4D89D-8B44-4A15-BD18-FE7D435586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D03C0-E2A4-4BAD-8C38-12B1EDEA1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FCB44-DB89-4305-A20F-2D19D370AB75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F8230-B438-4A04-A9A0-7865BBB06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https://github.com/DaxKernel/OS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CB0A0-7A7F-421C-9CA3-9FB3A2875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6385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EF219-DFFE-4438-88B2-DDF99B37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D0647-5CD0-4FEA-92D9-14B45DC8C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F1223-66F3-4F5B-9208-706B500C6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C0310-229E-435F-B7B1-1829BB95BBD6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2EDFF-4351-462B-BA3E-46C38C60C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3ACCE-7946-44F8-B974-100430EC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565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7C0EAB-1906-4E30-BA1B-5F2A3E8AE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62C97-D36A-4660-A1C4-551E99CC2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4535E-1814-4366-93DF-4E246E5BA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DEE7F-B69B-415B-8838-4E84CE8921C1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D8DA5-E67F-4365-A719-6B81FDD9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DFE9E-424D-4D16-BE8D-B189C362A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90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2B7F8-D4EE-499D-84ED-2AEA40E9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44E9-3FCE-49D0-B03F-57DA7DF86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B7003-6BAF-4ED8-BEF4-FD123E29B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A89F1-B2C5-479A-9140-0EC3ABAD1DBD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E04E0-E766-46D6-BFB2-8A7B5A97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B23A-C6FA-442E-B25E-15C84E5D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86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D3E28-686C-44E2-8028-08CB0DE66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AB4FE-1C88-48D4-80FC-127F08659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2B272-2CBF-4936-9A8E-AB0543DB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9AE3-2BA3-49F6-B09E-DC33F7DB414F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11EF2-9231-442B-B84A-0D7E2B989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7CECD-3D05-48A5-80FD-FD9EF2B8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623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29D8-9BEB-4D83-8121-F8DBEFEAC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C561B-F4A5-40AB-A02B-A438EB8A0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F82D5-0FB5-4D90-92D4-67989564C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3A0FD7-00CE-490F-954F-D82C42A7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6FBDA-02D7-44F9-8553-8A5D0CDA3E53}" type="datetime1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4F5C1-8BC7-443D-87AA-5517898D8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AB7F1E-5A19-449C-983E-5A5B97B4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088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4D4B0-5A88-4154-B79B-98E6B2C7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801CE-2DCE-4A2A-ACB7-2269A9C39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96132-F341-4914-A2CB-3CEF071CD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183E55-1038-4EF5-AF6D-75F2CE1A6D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1BD78-0D57-427D-8B6E-C072BD222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4F35FC-EF66-4036-BF1D-4DBD49EC3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5B31A-8213-4849-B3D5-DFEBF1ACE12F}" type="datetime1">
              <a:rPr lang="en-IN" smtClean="0"/>
              <a:t>15-11-2020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4DE59-7F5A-4B2F-8467-D68A9215B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11287B-7ABC-4281-9AF0-5FD992F5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6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E101E-B656-4008-A34D-AB96AA654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31B27F-12FD-4420-BA52-2C4B34DF5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BF246-AC88-49F5-A3A8-BBA2BBE8EF57}" type="datetime1">
              <a:rPr lang="en-IN" smtClean="0"/>
              <a:t>15-11-2020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CE2AF-484A-482C-AD31-95023CD65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A462E-4287-404B-9F6F-8524FF35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62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DDBCDC-44ED-4F72-8E31-8D7A27724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28465-2D4E-45F9-BC71-F22D0DA91E09}" type="datetime1">
              <a:rPr lang="en-IN" smtClean="0"/>
              <a:t>15-11-2020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B9CB06-E278-4F66-AFF0-F3791A22C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78DD0D-054E-4EDD-B986-6135BB541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458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01780-6654-4B27-9355-9AD6B44E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6805A-3804-4582-A29F-7BF5F1671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0B874-E147-4BF1-9001-D6C24C4AB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2B8D2-3E87-4D4B-AB0D-6B92A8E1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B5B64-FEA8-492F-AA33-9EF9FE487D7A}" type="datetime1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182B4-4E1A-4DC6-A4E1-02173B153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8D98B-D827-47FF-A443-88D6D45F9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155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643D8-8F8F-40C5-B393-0D4569CFB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FA17F-4395-4903-8DF7-F17D6BD10A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34D30-D0DB-4E52-B77A-879ACC72C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1C964-C7DB-425A-B577-354E3F48C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D971-B3F5-4592-BBDF-154CA7E6AE5A}" type="datetime1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7211C-2C4A-4443-8FD8-D41945A56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4D8B9-0A1C-4B3C-9A46-0D8F2FDAF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12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9BB74-FB56-45E1-B0D0-BE7AE73B4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B1C97-1F52-4FF7-A9B0-3370D18D9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F0110-788A-4585-934F-A35E1A450F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4FBF0-74CD-440C-AD42-34EAD6F2C6F5}" type="datetime1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1C7D5-68C5-475F-BF50-5C7114D5D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7BAE7-DDF5-41AF-B981-D6A4CFF89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5CBD9-5126-4EFF-BBBE-21524B7A9E7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8877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048B3CE-E2DF-4F6C-AB31-BD0F81843945}"/>
              </a:ext>
            </a:extLst>
          </p:cNvPr>
          <p:cNvSpPr txBox="1"/>
          <p:nvPr/>
        </p:nvSpPr>
        <p:spPr>
          <a:xfrm>
            <a:off x="4425428" y="1764497"/>
            <a:ext cx="35238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6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DAX</a:t>
            </a:r>
            <a:r>
              <a:rPr lang="en-US" altLang="ko-KR" sz="6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Medium" panose="00000600000000000000" pitchFamily="2" charset="0"/>
                <a:cs typeface="Arial" panose="020B0604020202020204" pitchFamily="34" charset="0"/>
              </a:rPr>
              <a:t>OS</a:t>
            </a:r>
            <a:endParaRPr lang="ko-KR" altLang="en-US" sz="6600" dirty="0">
              <a:solidFill>
                <a:prstClr val="black">
                  <a:lumMod val="75000"/>
                  <a:lumOff val="25000"/>
                </a:prstClr>
              </a:solidFill>
              <a:latin typeface="Montserrat Medium" panose="000006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028AF3-0DE2-49DD-9EF0-E4E59AC200DC}"/>
              </a:ext>
            </a:extLst>
          </p:cNvPr>
          <p:cNvSpPr txBox="1"/>
          <p:nvPr/>
        </p:nvSpPr>
        <p:spPr>
          <a:xfrm>
            <a:off x="4921339" y="2766938"/>
            <a:ext cx="234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SemiBold" panose="00000700000000000000" pitchFamily="2" charset="0"/>
                <a:cs typeface="Arial" panose="020B0604020202020204" pitchFamily="34" charset="0"/>
              </a:rPr>
              <a:t>First Presentation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Montserrat SemiBold" panose="00000700000000000000" pitchFamily="2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95E7AA-7EFE-480C-981D-97111CC637D4}"/>
              </a:ext>
            </a:extLst>
          </p:cNvPr>
          <p:cNvSpPr txBox="1"/>
          <p:nvPr/>
        </p:nvSpPr>
        <p:spPr>
          <a:xfrm>
            <a:off x="4707638" y="4027159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tserrat Medium" panose="00000600000000000000" pitchFamily="2" charset="0"/>
              </a:rPr>
              <a:t>Guided By </a:t>
            </a:r>
            <a:r>
              <a:rPr lang="en-US" b="1" dirty="0">
                <a:latin typeface="Montserrat Medium" panose="00000600000000000000" pitchFamily="2" charset="0"/>
              </a:rPr>
              <a:t>Mr. Shibu VS</a:t>
            </a:r>
            <a:endParaRPr lang="en-IN" b="1" dirty="0">
              <a:latin typeface="Montserrat Medium" panose="000006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A367E9-B7A8-4324-8CAA-3AF1FCD924FF}"/>
              </a:ext>
            </a:extLst>
          </p:cNvPr>
          <p:cNvSpPr txBox="1"/>
          <p:nvPr/>
        </p:nvSpPr>
        <p:spPr>
          <a:xfrm>
            <a:off x="3896968" y="3444953"/>
            <a:ext cx="4694833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latin typeface="Montserrat Medium" panose="00000600000000000000" pitchFamily="2" charset="0"/>
              </a:rPr>
              <a:t>Midhun</a:t>
            </a:r>
            <a:r>
              <a:rPr lang="en-US" sz="1400" dirty="0">
                <a:latin typeface="Montserrat Medium" panose="00000600000000000000" pitchFamily="2" charset="0"/>
              </a:rPr>
              <a:t> (47), </a:t>
            </a:r>
            <a:r>
              <a:rPr lang="en-US" sz="1400" b="1" dirty="0">
                <a:latin typeface="Montserrat Medium" panose="00000600000000000000" pitchFamily="2" charset="0"/>
              </a:rPr>
              <a:t>Nihal</a:t>
            </a:r>
            <a:r>
              <a:rPr lang="en-US" sz="1400" dirty="0">
                <a:latin typeface="Montserrat Medium" panose="00000600000000000000" pitchFamily="2" charset="0"/>
              </a:rPr>
              <a:t> (43), </a:t>
            </a:r>
            <a:r>
              <a:rPr lang="en-US" sz="1400" b="1" dirty="0">
                <a:latin typeface="Montserrat Medium" panose="00000600000000000000" pitchFamily="2" charset="0"/>
              </a:rPr>
              <a:t>Antony</a:t>
            </a:r>
            <a:r>
              <a:rPr lang="en-US" sz="1400" dirty="0">
                <a:latin typeface="Montserrat Medium" panose="00000600000000000000" pitchFamily="2" charset="0"/>
              </a:rPr>
              <a:t> (14), </a:t>
            </a:r>
            <a:r>
              <a:rPr lang="en-US" sz="1400" b="1" dirty="0">
                <a:latin typeface="Montserrat Medium" panose="00000600000000000000" pitchFamily="2" charset="0"/>
              </a:rPr>
              <a:t>Mathew</a:t>
            </a:r>
            <a:r>
              <a:rPr lang="en-US" sz="1400" dirty="0">
                <a:latin typeface="Montserrat Medium" panose="00000600000000000000" pitchFamily="2" charset="0"/>
              </a:rPr>
              <a:t> (37)</a:t>
            </a:r>
            <a:endParaRPr lang="en-IN" sz="1400" dirty="0">
              <a:latin typeface="Montserrat Medium" panose="00000600000000000000" pitchFamily="2" charset="0"/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B525A79-9915-4A6D-9636-A13B5B9E3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https://github.com/DaxKernel/OS</a:t>
            </a:r>
            <a:endParaRPr lang="en-IN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0D39E22F-6655-462E-B07A-57D40A05B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98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1">
            <a:extLst>
              <a:ext uri="{FF2B5EF4-FFF2-40B4-BE49-F238E27FC236}">
                <a16:creationId xmlns:a16="http://schemas.microsoft.com/office/drawing/2014/main" id="{A79E2351-1B35-4ED6-8F16-B4814C133AD9}"/>
              </a:ext>
            </a:extLst>
          </p:cNvPr>
          <p:cNvSpPr/>
          <p:nvPr/>
        </p:nvSpPr>
        <p:spPr>
          <a:xfrm rot="2700000">
            <a:off x="4651513" y="1729267"/>
            <a:ext cx="2888974" cy="2888974"/>
          </a:xfrm>
          <a:prstGeom prst="roundRect">
            <a:avLst>
              <a:gd name="adj" fmla="val 15022"/>
            </a:avLst>
          </a:prstGeom>
          <a:noFill/>
          <a:ln w="38100" cap="flat">
            <a:solidFill>
              <a:sysClr val="window" lastClr="FFFFFF">
                <a:lumMod val="85000"/>
              </a:sysClr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18BD9C-3D66-43EB-B19F-7A1542FC4E5C}"/>
              </a:ext>
            </a:extLst>
          </p:cNvPr>
          <p:cNvSpPr txBox="1"/>
          <p:nvPr/>
        </p:nvSpPr>
        <p:spPr>
          <a:xfrm>
            <a:off x="8049127" y="1406342"/>
            <a:ext cx="24258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Interrupt based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PS/2 interface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USB keyboard support through emulation</a:t>
            </a:r>
          </a:p>
        </p:txBody>
      </p:sp>
      <p:sp>
        <p:nvSpPr>
          <p:cNvPr id="36" name="직사각형 3">
            <a:extLst>
              <a:ext uri="{FF2B5EF4-FFF2-40B4-BE49-F238E27FC236}">
                <a16:creationId xmlns:a16="http://schemas.microsoft.com/office/drawing/2014/main" id="{B0926BF4-CFC5-4494-A287-A5BB6BE875D6}"/>
              </a:ext>
            </a:extLst>
          </p:cNvPr>
          <p:cNvSpPr/>
          <p:nvPr/>
        </p:nvSpPr>
        <p:spPr>
          <a:xfrm>
            <a:off x="8049126" y="1026296"/>
            <a:ext cx="2563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Keyboard driver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F41482C-8399-41F8-964B-1FF1ED4AE8F6}"/>
              </a:ext>
            </a:extLst>
          </p:cNvPr>
          <p:cNvSpPr txBox="1"/>
          <p:nvPr/>
        </p:nvSpPr>
        <p:spPr>
          <a:xfrm>
            <a:off x="1892300" y="1406342"/>
            <a:ext cx="24258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Print text to screen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Support for </a:t>
            </a:r>
            <a:r>
              <a:rPr lang="en-US" altLang="ko-KR" sz="1400" i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printf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 in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stdio.h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Support for 16 bit color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Escape character support</a:t>
            </a:r>
          </a:p>
        </p:txBody>
      </p:sp>
      <p:sp>
        <p:nvSpPr>
          <p:cNvPr id="38" name="직사각형 7">
            <a:extLst>
              <a:ext uri="{FF2B5EF4-FFF2-40B4-BE49-F238E27FC236}">
                <a16:creationId xmlns:a16="http://schemas.microsoft.com/office/drawing/2014/main" id="{CC6C36F3-AEC2-4680-8E0C-56A46802D332}"/>
              </a:ext>
            </a:extLst>
          </p:cNvPr>
          <p:cNvSpPr/>
          <p:nvPr/>
        </p:nvSpPr>
        <p:spPr>
          <a:xfrm>
            <a:off x="1892299" y="1026296"/>
            <a:ext cx="294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VGA Text-mode driver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60DCF8-EBF3-4E4F-A5C1-67E684046551}"/>
              </a:ext>
            </a:extLst>
          </p:cNvPr>
          <p:cNvSpPr txBox="1"/>
          <p:nvPr/>
        </p:nvSpPr>
        <p:spPr>
          <a:xfrm>
            <a:off x="6857021" y="5179039"/>
            <a:ext cx="3341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Custom Testing tooling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No dependency on C library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Made of different kinds of assert</a:t>
            </a:r>
          </a:p>
          <a:p>
            <a:pPr marL="171450" indent="-171450" algn="l" latinLnBrk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Integrated into the kernel</a:t>
            </a:r>
          </a:p>
        </p:txBody>
      </p:sp>
      <p:sp>
        <p:nvSpPr>
          <p:cNvPr id="40" name="직사각형 9">
            <a:extLst>
              <a:ext uri="{FF2B5EF4-FFF2-40B4-BE49-F238E27FC236}">
                <a16:creationId xmlns:a16="http://schemas.microsoft.com/office/drawing/2014/main" id="{9956518A-5B19-4CBC-A890-046257B5E134}"/>
              </a:ext>
            </a:extLst>
          </p:cNvPr>
          <p:cNvSpPr/>
          <p:nvPr/>
        </p:nvSpPr>
        <p:spPr>
          <a:xfrm>
            <a:off x="6857020" y="4798993"/>
            <a:ext cx="3238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Unit Testing Framework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41" name="타원 10">
            <a:extLst>
              <a:ext uri="{FF2B5EF4-FFF2-40B4-BE49-F238E27FC236}">
                <a16:creationId xmlns:a16="http://schemas.microsoft.com/office/drawing/2014/main" id="{45B7CCCC-C7F9-4C57-9E3D-4929361EA545}"/>
              </a:ext>
            </a:extLst>
          </p:cNvPr>
          <p:cNvSpPr/>
          <p:nvPr/>
        </p:nvSpPr>
        <p:spPr>
          <a:xfrm>
            <a:off x="4318102" y="1483966"/>
            <a:ext cx="1157298" cy="1157298"/>
          </a:xfrm>
          <a:prstGeom prst="ellipse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 anchorCtr="1"/>
          <a:lstStyle/>
          <a:p>
            <a:pPr algn="r" latinLnBrk="1"/>
            <a:endParaRPr lang="en-US" altLang="ko-KR" sz="1600" b="1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42" name="타원 11">
            <a:extLst>
              <a:ext uri="{FF2B5EF4-FFF2-40B4-BE49-F238E27FC236}">
                <a16:creationId xmlns:a16="http://schemas.microsoft.com/office/drawing/2014/main" id="{4D83F5F4-BF7C-48F9-94B9-B60B789A3256}"/>
              </a:ext>
            </a:extLst>
          </p:cNvPr>
          <p:cNvSpPr/>
          <p:nvPr/>
        </p:nvSpPr>
        <p:spPr>
          <a:xfrm>
            <a:off x="6716600" y="1483966"/>
            <a:ext cx="1157298" cy="1157298"/>
          </a:xfrm>
          <a:prstGeom prst="ellipse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 anchorCtr="1"/>
          <a:lstStyle/>
          <a:p>
            <a:pPr algn="r" latinLnBrk="1"/>
            <a:endParaRPr lang="en-US" altLang="ko-KR" sz="1600" b="1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43" name="타원 12">
            <a:extLst>
              <a:ext uri="{FF2B5EF4-FFF2-40B4-BE49-F238E27FC236}">
                <a16:creationId xmlns:a16="http://schemas.microsoft.com/office/drawing/2014/main" id="{2503CE55-9B2D-4C51-9906-933038D5FF23}"/>
              </a:ext>
            </a:extLst>
          </p:cNvPr>
          <p:cNvSpPr/>
          <p:nvPr/>
        </p:nvSpPr>
        <p:spPr>
          <a:xfrm>
            <a:off x="5459474" y="4412296"/>
            <a:ext cx="1157298" cy="1157298"/>
          </a:xfrm>
          <a:prstGeom prst="ellipse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 anchorCtr="1"/>
          <a:lstStyle/>
          <a:p>
            <a:pPr algn="r" latinLnBrk="1"/>
            <a:endParaRPr lang="en-US" altLang="ko-KR" sz="1600" b="1" dirty="0">
              <a:solidFill>
                <a:prstClr val="white"/>
              </a:solidFill>
              <a:latin typeface="Calibri Light"/>
            </a:endParaRPr>
          </a:p>
        </p:txBody>
      </p:sp>
      <p:sp>
        <p:nvSpPr>
          <p:cNvPr id="44" name="직사각형 14">
            <a:extLst>
              <a:ext uri="{FF2B5EF4-FFF2-40B4-BE49-F238E27FC236}">
                <a16:creationId xmlns:a16="http://schemas.microsoft.com/office/drawing/2014/main" id="{76F99114-5E4E-4DB4-BFEA-70C42BC8C53D}"/>
              </a:ext>
            </a:extLst>
          </p:cNvPr>
          <p:cNvSpPr/>
          <p:nvPr/>
        </p:nvSpPr>
        <p:spPr>
          <a:xfrm>
            <a:off x="4593636" y="2921150"/>
            <a:ext cx="2888974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Implementation</a:t>
            </a:r>
            <a:b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</a:b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Goals 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49" name="직사각형 14">
            <a:extLst>
              <a:ext uri="{FF2B5EF4-FFF2-40B4-BE49-F238E27FC236}">
                <a16:creationId xmlns:a16="http://schemas.microsoft.com/office/drawing/2014/main" id="{DAE94FE8-977E-4703-817C-3609657E3674}"/>
              </a:ext>
            </a:extLst>
          </p:cNvPr>
          <p:cNvSpPr/>
          <p:nvPr/>
        </p:nvSpPr>
        <p:spPr>
          <a:xfrm>
            <a:off x="4651513" y="3539400"/>
            <a:ext cx="2888974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SemiBold" panose="00000700000000000000" pitchFamily="2" charset="0"/>
              </a:rPr>
              <a:t>For next review</a:t>
            </a:r>
            <a:endParaRPr lang="ko-KR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Footer Placeholder 51">
            <a:extLst>
              <a:ext uri="{FF2B5EF4-FFF2-40B4-BE49-F238E27FC236}">
                <a16:creationId xmlns:a16="http://schemas.microsoft.com/office/drawing/2014/main" id="{2BEF9029-778C-441C-8E81-3447C56F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02BD9F16-8855-4449-B7D0-79F98AE9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10</a:t>
            </a:fld>
            <a:endParaRPr lang="en-IN"/>
          </a:p>
        </p:txBody>
      </p:sp>
      <p:grpSp>
        <p:nvGrpSpPr>
          <p:cNvPr id="54" name="그룹 417">
            <a:extLst>
              <a:ext uri="{FF2B5EF4-FFF2-40B4-BE49-F238E27FC236}">
                <a16:creationId xmlns:a16="http://schemas.microsoft.com/office/drawing/2014/main" id="{98ECBAB3-8EEC-45FF-9CBF-0A80EEFD055E}"/>
              </a:ext>
            </a:extLst>
          </p:cNvPr>
          <p:cNvGrpSpPr/>
          <p:nvPr/>
        </p:nvGrpSpPr>
        <p:grpSpPr>
          <a:xfrm>
            <a:off x="4701489" y="1880307"/>
            <a:ext cx="390525" cy="364617"/>
            <a:chOff x="2765098" y="2243423"/>
            <a:chExt cx="390525" cy="364617"/>
          </a:xfrm>
          <a:solidFill>
            <a:schemeClr val="bg1"/>
          </a:solidFill>
        </p:grpSpPr>
        <p:sp>
          <p:nvSpPr>
            <p:cNvPr id="55" name="자유형: 도형 418">
              <a:extLst>
                <a:ext uri="{FF2B5EF4-FFF2-40B4-BE49-F238E27FC236}">
                  <a16:creationId xmlns:a16="http://schemas.microsoft.com/office/drawing/2014/main" id="{C5F67927-C265-43C6-AE76-FB3353F9694A}"/>
                </a:ext>
              </a:extLst>
            </p:cNvPr>
            <p:cNvSpPr/>
            <p:nvPr/>
          </p:nvSpPr>
          <p:spPr>
            <a:xfrm>
              <a:off x="2867290" y="2541365"/>
              <a:ext cx="180975" cy="66675"/>
            </a:xfrm>
            <a:custGeom>
              <a:avLst/>
              <a:gdLst>
                <a:gd name="connsiteX0" fmla="*/ 46208 w 180975"/>
                <a:gd name="connsiteY0" fmla="*/ 7144 h 66675"/>
                <a:gd name="connsiteX1" fmla="*/ 46208 w 180975"/>
                <a:gd name="connsiteY1" fmla="*/ 45815 h 66675"/>
                <a:gd name="connsiteX2" fmla="*/ 18680 w 180975"/>
                <a:gd name="connsiteY2" fmla="*/ 45815 h 66675"/>
                <a:gd name="connsiteX3" fmla="*/ 7155 w 180975"/>
                <a:gd name="connsiteY3" fmla="*/ 56483 h 66675"/>
                <a:gd name="connsiteX4" fmla="*/ 18300 w 180975"/>
                <a:gd name="connsiteY4" fmla="*/ 68104 h 66675"/>
                <a:gd name="connsiteX5" fmla="*/ 171747 w 180975"/>
                <a:gd name="connsiteY5" fmla="*/ 68104 h 66675"/>
                <a:gd name="connsiteX6" fmla="*/ 183272 w 180975"/>
                <a:gd name="connsiteY6" fmla="*/ 57436 h 66675"/>
                <a:gd name="connsiteX7" fmla="*/ 172128 w 180975"/>
                <a:gd name="connsiteY7" fmla="*/ 45815 h 66675"/>
                <a:gd name="connsiteX8" fmla="*/ 145077 w 180975"/>
                <a:gd name="connsiteY8" fmla="*/ 45815 h 66675"/>
                <a:gd name="connsiteX9" fmla="*/ 145077 w 180975"/>
                <a:gd name="connsiteY9" fmla="*/ 7144 h 66675"/>
                <a:gd name="connsiteX10" fmla="*/ 46208 w 180975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0975" h="66675">
                  <a:moveTo>
                    <a:pt x="46208" y="7144"/>
                  </a:moveTo>
                  <a:lnTo>
                    <a:pt x="46208" y="45815"/>
                  </a:lnTo>
                  <a:lnTo>
                    <a:pt x="18680" y="45815"/>
                  </a:lnTo>
                  <a:cubicBezTo>
                    <a:pt x="12680" y="45815"/>
                    <a:pt x="7441" y="50483"/>
                    <a:pt x="7155" y="56483"/>
                  </a:cubicBezTo>
                  <a:cubicBezTo>
                    <a:pt x="6870" y="62865"/>
                    <a:pt x="11918" y="68104"/>
                    <a:pt x="18300" y="68104"/>
                  </a:cubicBezTo>
                  <a:lnTo>
                    <a:pt x="171747" y="68104"/>
                  </a:lnTo>
                  <a:cubicBezTo>
                    <a:pt x="177748" y="68104"/>
                    <a:pt x="182987" y="63437"/>
                    <a:pt x="183272" y="57436"/>
                  </a:cubicBezTo>
                  <a:cubicBezTo>
                    <a:pt x="183558" y="51054"/>
                    <a:pt x="178415" y="45815"/>
                    <a:pt x="172128" y="45815"/>
                  </a:cubicBezTo>
                  <a:lnTo>
                    <a:pt x="145077" y="45815"/>
                  </a:lnTo>
                  <a:lnTo>
                    <a:pt x="145077" y="7144"/>
                  </a:lnTo>
                  <a:lnTo>
                    <a:pt x="46208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419">
              <a:extLst>
                <a:ext uri="{FF2B5EF4-FFF2-40B4-BE49-F238E27FC236}">
                  <a16:creationId xmlns:a16="http://schemas.microsoft.com/office/drawing/2014/main" id="{C3B388DC-4C2F-4086-A411-2F9D80A19F9C}"/>
                </a:ext>
              </a:extLst>
            </p:cNvPr>
            <p:cNvSpPr/>
            <p:nvPr/>
          </p:nvSpPr>
          <p:spPr>
            <a:xfrm>
              <a:off x="2765098" y="2243423"/>
              <a:ext cx="390525" cy="200025"/>
            </a:xfrm>
            <a:custGeom>
              <a:avLst/>
              <a:gdLst>
                <a:gd name="connsiteX0" fmla="*/ 377666 w 390525"/>
                <a:gd name="connsiteY0" fmla="*/ 7144 h 200025"/>
                <a:gd name="connsiteX1" fmla="*/ 17050 w 390525"/>
                <a:gd name="connsiteY1" fmla="*/ 7144 h 200025"/>
                <a:gd name="connsiteX2" fmla="*/ 7144 w 390525"/>
                <a:gd name="connsiteY2" fmla="*/ 17050 h 200025"/>
                <a:gd name="connsiteX3" fmla="*/ 7144 w 390525"/>
                <a:gd name="connsiteY3" fmla="*/ 200311 h 200025"/>
                <a:gd name="connsiteX4" fmla="*/ 387572 w 390525"/>
                <a:gd name="connsiteY4" fmla="*/ 200311 h 200025"/>
                <a:gd name="connsiteX5" fmla="*/ 387572 w 390525"/>
                <a:gd name="connsiteY5" fmla="*/ 17050 h 200025"/>
                <a:gd name="connsiteX6" fmla="*/ 377666 w 390525"/>
                <a:gd name="connsiteY6" fmla="*/ 714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525" h="200025">
                  <a:moveTo>
                    <a:pt x="377666" y="7144"/>
                  </a:moveTo>
                  <a:lnTo>
                    <a:pt x="17050" y="7144"/>
                  </a:lnTo>
                  <a:cubicBezTo>
                    <a:pt x="11621" y="7144"/>
                    <a:pt x="7144" y="11621"/>
                    <a:pt x="7144" y="17050"/>
                  </a:cubicBezTo>
                  <a:lnTo>
                    <a:pt x="7144" y="200311"/>
                  </a:lnTo>
                  <a:lnTo>
                    <a:pt x="387572" y="200311"/>
                  </a:lnTo>
                  <a:lnTo>
                    <a:pt x="387572" y="17050"/>
                  </a:lnTo>
                  <a:cubicBezTo>
                    <a:pt x="387572" y="11525"/>
                    <a:pt x="383191" y="7144"/>
                    <a:pt x="377666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420">
              <a:extLst>
                <a:ext uri="{FF2B5EF4-FFF2-40B4-BE49-F238E27FC236}">
                  <a16:creationId xmlns:a16="http://schemas.microsoft.com/office/drawing/2014/main" id="{B2866071-62BB-47AC-B1B0-F39E75B94D12}"/>
                </a:ext>
              </a:extLst>
            </p:cNvPr>
            <p:cNvSpPr/>
            <p:nvPr/>
          </p:nvSpPr>
          <p:spPr>
            <a:xfrm>
              <a:off x="2765098" y="2458878"/>
              <a:ext cx="390525" cy="66675"/>
            </a:xfrm>
            <a:custGeom>
              <a:avLst/>
              <a:gdLst>
                <a:gd name="connsiteX0" fmla="*/ 17145 w 390525"/>
                <a:gd name="connsiteY0" fmla="*/ 67342 h 66675"/>
                <a:gd name="connsiteX1" fmla="*/ 377666 w 390525"/>
                <a:gd name="connsiteY1" fmla="*/ 67342 h 66675"/>
                <a:gd name="connsiteX2" fmla="*/ 387572 w 390525"/>
                <a:gd name="connsiteY2" fmla="*/ 57436 h 66675"/>
                <a:gd name="connsiteX3" fmla="*/ 387572 w 390525"/>
                <a:gd name="connsiteY3" fmla="*/ 7144 h 66675"/>
                <a:gd name="connsiteX4" fmla="*/ 7144 w 390525"/>
                <a:gd name="connsiteY4" fmla="*/ 7144 h 66675"/>
                <a:gd name="connsiteX5" fmla="*/ 7144 w 390525"/>
                <a:gd name="connsiteY5" fmla="*/ 57436 h 66675"/>
                <a:gd name="connsiteX6" fmla="*/ 17145 w 390525"/>
                <a:gd name="connsiteY6" fmla="*/ 67342 h 66675"/>
                <a:gd name="connsiteX7" fmla="*/ 174689 w 390525"/>
                <a:gd name="connsiteY7" fmla="*/ 25718 h 66675"/>
                <a:gd name="connsiteX8" fmla="*/ 219647 w 390525"/>
                <a:gd name="connsiteY8" fmla="*/ 25718 h 66675"/>
                <a:gd name="connsiteX9" fmla="*/ 231172 w 390525"/>
                <a:gd name="connsiteY9" fmla="*/ 36386 h 66675"/>
                <a:gd name="connsiteX10" fmla="*/ 220028 w 390525"/>
                <a:gd name="connsiteY10" fmla="*/ 48006 h 66675"/>
                <a:gd name="connsiteX11" fmla="*/ 175070 w 390525"/>
                <a:gd name="connsiteY11" fmla="*/ 48006 h 66675"/>
                <a:gd name="connsiteX12" fmla="*/ 163544 w 390525"/>
                <a:gd name="connsiteY12" fmla="*/ 37338 h 66675"/>
                <a:gd name="connsiteX13" fmla="*/ 174689 w 390525"/>
                <a:gd name="connsiteY13" fmla="*/ 2571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525" h="66675">
                  <a:moveTo>
                    <a:pt x="17145" y="67342"/>
                  </a:moveTo>
                  <a:lnTo>
                    <a:pt x="377666" y="67342"/>
                  </a:lnTo>
                  <a:cubicBezTo>
                    <a:pt x="383096" y="67342"/>
                    <a:pt x="387572" y="62865"/>
                    <a:pt x="387572" y="57436"/>
                  </a:cubicBezTo>
                  <a:lnTo>
                    <a:pt x="387572" y="7144"/>
                  </a:lnTo>
                  <a:lnTo>
                    <a:pt x="7144" y="7144"/>
                  </a:lnTo>
                  <a:lnTo>
                    <a:pt x="7144" y="57436"/>
                  </a:lnTo>
                  <a:cubicBezTo>
                    <a:pt x="7239" y="62865"/>
                    <a:pt x="11621" y="67342"/>
                    <a:pt x="17145" y="67342"/>
                  </a:cubicBezTo>
                  <a:close/>
                  <a:moveTo>
                    <a:pt x="174689" y="25718"/>
                  </a:moveTo>
                  <a:lnTo>
                    <a:pt x="219647" y="25718"/>
                  </a:lnTo>
                  <a:cubicBezTo>
                    <a:pt x="225647" y="25718"/>
                    <a:pt x="230886" y="30385"/>
                    <a:pt x="231172" y="36386"/>
                  </a:cubicBezTo>
                  <a:cubicBezTo>
                    <a:pt x="231458" y="42767"/>
                    <a:pt x="226314" y="48006"/>
                    <a:pt x="220028" y="48006"/>
                  </a:cubicBezTo>
                  <a:lnTo>
                    <a:pt x="175070" y="48006"/>
                  </a:lnTo>
                  <a:cubicBezTo>
                    <a:pt x="169069" y="48006"/>
                    <a:pt x="163830" y="43339"/>
                    <a:pt x="163544" y="37338"/>
                  </a:cubicBezTo>
                  <a:cubicBezTo>
                    <a:pt x="163354" y="30956"/>
                    <a:pt x="168402" y="25718"/>
                    <a:pt x="174689" y="25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59" name="Graphic 58">
            <a:extLst>
              <a:ext uri="{FF2B5EF4-FFF2-40B4-BE49-F238E27FC236}">
                <a16:creationId xmlns:a16="http://schemas.microsoft.com/office/drawing/2014/main" id="{9967227D-3DD0-4269-83B9-98E62A829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57565" y="1851340"/>
            <a:ext cx="475369" cy="422550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6C26AAF3-90DD-4C75-B8AB-FBC3B90D6F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34419" y="4787241"/>
            <a:ext cx="407409" cy="40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5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5E9C551-E12E-408D-AFC3-F1ECF4BD16A8}"/>
              </a:ext>
            </a:extLst>
          </p:cNvPr>
          <p:cNvSpPr txBox="1"/>
          <p:nvPr/>
        </p:nvSpPr>
        <p:spPr>
          <a:xfrm>
            <a:off x="4292600" y="2657405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 latinLnBrk="1"/>
            <a:r>
              <a:rPr lang="en-US" altLang="ko-KR" sz="6000" b="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Thanks 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BC64C4-A14D-4E92-B841-DCBAD54170CF}"/>
              </a:ext>
            </a:extLst>
          </p:cNvPr>
          <p:cNvSpPr txBox="1"/>
          <p:nvPr/>
        </p:nvSpPr>
        <p:spPr>
          <a:xfrm>
            <a:off x="4292256" y="3677374"/>
            <a:ext cx="36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Documentation &amp; Design Docs can be found at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9987E-6628-44C5-A85A-029DC4B7F1B0}"/>
              </a:ext>
            </a:extLst>
          </p:cNvPr>
          <p:cNvSpPr txBox="1"/>
          <p:nvPr/>
        </p:nvSpPr>
        <p:spPr>
          <a:xfrm>
            <a:off x="4366557" y="3985151"/>
            <a:ext cx="36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i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https://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daxkernel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.github.io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A45BAD9-88F3-4E00-93AD-9510DB9B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5D1FBCB-27BF-4FF8-B91E-8747BD389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104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직선 연결선 12">
            <a:extLst>
              <a:ext uri="{FF2B5EF4-FFF2-40B4-BE49-F238E27FC236}">
                <a16:creationId xmlns:a16="http://schemas.microsoft.com/office/drawing/2014/main" id="{7C361D51-C5EB-4479-965B-2C12FECDE412}"/>
              </a:ext>
            </a:extLst>
          </p:cNvPr>
          <p:cNvCxnSpPr>
            <a:cxnSpLocks/>
          </p:cNvCxnSpPr>
          <p:nvPr/>
        </p:nvCxnSpPr>
        <p:spPr>
          <a:xfrm>
            <a:off x="1276350" y="3606800"/>
            <a:ext cx="9639300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dash"/>
            <a:miter lim="800000"/>
          </a:ln>
          <a:effectLst/>
        </p:spPr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E42FF3C5-0D28-43E1-983A-B0D8D2DD9BCA}"/>
              </a:ext>
            </a:extLst>
          </p:cNvPr>
          <p:cNvSpPr txBox="1"/>
          <p:nvPr/>
        </p:nvSpPr>
        <p:spPr>
          <a:xfrm>
            <a:off x="1986422" y="2577193"/>
            <a:ext cx="4065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Kernel Architecture</a:t>
            </a: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Build Process</a:t>
            </a:r>
          </a:p>
        </p:txBody>
      </p:sp>
      <p:sp>
        <p:nvSpPr>
          <p:cNvPr id="62" name="직사각형 22">
            <a:extLst>
              <a:ext uri="{FF2B5EF4-FFF2-40B4-BE49-F238E27FC236}">
                <a16:creationId xmlns:a16="http://schemas.microsoft.com/office/drawing/2014/main" id="{9253CB19-3ABD-4896-A161-C31381C6F5AB}"/>
              </a:ext>
            </a:extLst>
          </p:cNvPr>
          <p:cNvSpPr/>
          <p:nvPr/>
        </p:nvSpPr>
        <p:spPr>
          <a:xfrm>
            <a:off x="1910222" y="2267093"/>
            <a:ext cx="4065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System Architecture</a:t>
            </a:r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63" name="직사각형 23">
            <a:extLst>
              <a:ext uri="{FF2B5EF4-FFF2-40B4-BE49-F238E27FC236}">
                <a16:creationId xmlns:a16="http://schemas.microsoft.com/office/drawing/2014/main" id="{42979FEA-B0EC-4DCC-9020-4470341207E1}"/>
              </a:ext>
            </a:extLst>
          </p:cNvPr>
          <p:cNvSpPr/>
          <p:nvPr/>
        </p:nvSpPr>
        <p:spPr>
          <a:xfrm>
            <a:off x="1254580" y="2147163"/>
            <a:ext cx="10731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800" dirty="0">
                <a:solidFill>
                  <a:srgbClr val="12D498"/>
                </a:solidFill>
                <a:latin typeface="Montserrat ExtraBold"/>
              </a:rPr>
              <a:t>01</a:t>
            </a:r>
            <a:endParaRPr lang="ko-KR" altLang="en-US" sz="2800" dirty="0">
              <a:solidFill>
                <a:srgbClr val="12D498"/>
              </a:solidFill>
              <a:latin typeface="Montserrat ExtraBold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EDB1573-7730-4BED-8051-7546F658A76B}"/>
              </a:ext>
            </a:extLst>
          </p:cNvPr>
          <p:cNvSpPr txBox="1"/>
          <p:nvPr/>
        </p:nvSpPr>
        <p:spPr>
          <a:xfrm>
            <a:off x="6859593" y="2577193"/>
            <a:ext cx="4065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Use Case Diagram</a:t>
            </a: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Activity Diagram</a:t>
            </a: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Sequence Diagram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65" name="직사각형 25">
            <a:extLst>
              <a:ext uri="{FF2B5EF4-FFF2-40B4-BE49-F238E27FC236}">
                <a16:creationId xmlns:a16="http://schemas.microsoft.com/office/drawing/2014/main" id="{8804CB29-6B0C-461D-B3D9-3A313EEF3DF8}"/>
              </a:ext>
            </a:extLst>
          </p:cNvPr>
          <p:cNvSpPr/>
          <p:nvPr/>
        </p:nvSpPr>
        <p:spPr>
          <a:xfrm>
            <a:off x="6783393" y="2267093"/>
            <a:ext cx="4065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Design Diagrams</a:t>
            </a:r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66" name="직사각형 26">
            <a:extLst>
              <a:ext uri="{FF2B5EF4-FFF2-40B4-BE49-F238E27FC236}">
                <a16:creationId xmlns:a16="http://schemas.microsoft.com/office/drawing/2014/main" id="{D5F49797-4C4C-4181-AF8B-771E40504401}"/>
              </a:ext>
            </a:extLst>
          </p:cNvPr>
          <p:cNvSpPr/>
          <p:nvPr/>
        </p:nvSpPr>
        <p:spPr>
          <a:xfrm>
            <a:off x="6127751" y="2147163"/>
            <a:ext cx="10731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800" dirty="0">
                <a:solidFill>
                  <a:srgbClr val="12D498"/>
                </a:solidFill>
                <a:latin typeface="Montserrat ExtraBold"/>
              </a:rPr>
              <a:t>02</a:t>
            </a:r>
            <a:endParaRPr lang="ko-KR" altLang="en-US" sz="2800" dirty="0">
              <a:solidFill>
                <a:srgbClr val="12D498"/>
              </a:solidFill>
              <a:latin typeface="Montserrat ExtraBold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7B1156A-636F-43C9-B528-4F1A419701F9}"/>
              </a:ext>
            </a:extLst>
          </p:cNvPr>
          <p:cNvSpPr txBox="1"/>
          <p:nvPr/>
        </p:nvSpPr>
        <p:spPr>
          <a:xfrm>
            <a:off x="1986422" y="4408570"/>
            <a:ext cx="4065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kernel.c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tty.c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libc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/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68" name="직사각형 28">
            <a:extLst>
              <a:ext uri="{FF2B5EF4-FFF2-40B4-BE49-F238E27FC236}">
                <a16:creationId xmlns:a16="http://schemas.microsoft.com/office/drawing/2014/main" id="{BF08024A-0105-4210-B356-8C80B170CDF0}"/>
              </a:ext>
            </a:extLst>
          </p:cNvPr>
          <p:cNvSpPr/>
          <p:nvPr/>
        </p:nvSpPr>
        <p:spPr>
          <a:xfrm>
            <a:off x="1910222" y="4098470"/>
            <a:ext cx="4065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Module Details</a:t>
            </a:r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69" name="직사각형 29">
            <a:extLst>
              <a:ext uri="{FF2B5EF4-FFF2-40B4-BE49-F238E27FC236}">
                <a16:creationId xmlns:a16="http://schemas.microsoft.com/office/drawing/2014/main" id="{6A1CD899-CB17-4882-ABFD-EF8EF0ABA2C3}"/>
              </a:ext>
            </a:extLst>
          </p:cNvPr>
          <p:cNvSpPr/>
          <p:nvPr/>
        </p:nvSpPr>
        <p:spPr>
          <a:xfrm>
            <a:off x="1254580" y="3978540"/>
            <a:ext cx="10731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800" dirty="0">
                <a:solidFill>
                  <a:srgbClr val="12D498"/>
                </a:solidFill>
                <a:latin typeface="Montserrat ExtraBold"/>
              </a:rPr>
              <a:t>03</a:t>
            </a:r>
            <a:endParaRPr lang="ko-KR" altLang="en-US" sz="2800" dirty="0">
              <a:solidFill>
                <a:srgbClr val="12D498"/>
              </a:solidFill>
              <a:latin typeface="Montserrat ExtraBold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B4A35B9-1B1D-4CCD-A2C7-FFCB8A7F5661}"/>
              </a:ext>
            </a:extLst>
          </p:cNvPr>
          <p:cNvSpPr txBox="1"/>
          <p:nvPr/>
        </p:nvSpPr>
        <p:spPr>
          <a:xfrm>
            <a:off x="6859593" y="4408570"/>
            <a:ext cx="4065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VGA text-mode driver</a:t>
            </a: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Keyboard driver</a:t>
            </a:r>
          </a:p>
          <a:p>
            <a:pPr marL="171450" indent="-171450" latinLnBrk="1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Unit Testing Framework</a:t>
            </a:r>
          </a:p>
        </p:txBody>
      </p:sp>
      <p:sp>
        <p:nvSpPr>
          <p:cNvPr id="71" name="직사각형 31">
            <a:extLst>
              <a:ext uri="{FF2B5EF4-FFF2-40B4-BE49-F238E27FC236}">
                <a16:creationId xmlns:a16="http://schemas.microsoft.com/office/drawing/2014/main" id="{B69064A2-92B2-4163-B814-DB25C26BC8EA}"/>
              </a:ext>
            </a:extLst>
          </p:cNvPr>
          <p:cNvSpPr/>
          <p:nvPr/>
        </p:nvSpPr>
        <p:spPr>
          <a:xfrm>
            <a:off x="6783393" y="4098470"/>
            <a:ext cx="4065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Implementation Plan</a:t>
            </a:r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72" name="직사각형 32">
            <a:extLst>
              <a:ext uri="{FF2B5EF4-FFF2-40B4-BE49-F238E27FC236}">
                <a16:creationId xmlns:a16="http://schemas.microsoft.com/office/drawing/2014/main" id="{D90E2F34-343A-4C8A-ACC6-F64A7C97CF73}"/>
              </a:ext>
            </a:extLst>
          </p:cNvPr>
          <p:cNvSpPr/>
          <p:nvPr/>
        </p:nvSpPr>
        <p:spPr>
          <a:xfrm>
            <a:off x="6127751" y="3978540"/>
            <a:ext cx="10731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800" dirty="0">
                <a:solidFill>
                  <a:srgbClr val="12D498"/>
                </a:solidFill>
                <a:latin typeface="Montserrat ExtraBold"/>
              </a:rPr>
              <a:t>04</a:t>
            </a:r>
            <a:endParaRPr lang="ko-KR" altLang="en-US" sz="2800" dirty="0">
              <a:solidFill>
                <a:srgbClr val="12D498"/>
              </a:solidFill>
              <a:latin typeface="Montserrat ExtraBold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B518C98-8C19-4291-85A6-3758DF8229B8}"/>
              </a:ext>
            </a:extLst>
          </p:cNvPr>
          <p:cNvSpPr txBox="1"/>
          <p:nvPr/>
        </p:nvSpPr>
        <p:spPr>
          <a:xfrm>
            <a:off x="2718736" y="1001312"/>
            <a:ext cx="6754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Contents</a:t>
            </a:r>
            <a:endParaRPr lang="ko-KR" altLang="en-US" sz="32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76" name="Footer Placeholder 75">
            <a:extLst>
              <a:ext uri="{FF2B5EF4-FFF2-40B4-BE49-F238E27FC236}">
                <a16:creationId xmlns:a16="http://schemas.microsoft.com/office/drawing/2014/main" id="{91C00FD2-E6B6-446B-AA47-9FEC4E58A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77" name="Slide Number Placeholder 76">
            <a:extLst>
              <a:ext uri="{FF2B5EF4-FFF2-40B4-BE49-F238E27FC236}">
                <a16:creationId xmlns:a16="http://schemas.microsoft.com/office/drawing/2014/main" id="{F6D3C11D-3F5A-4F79-BF4E-94775CE25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35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E5A7A33-8A73-4959-BC8E-45568AF8461A}"/>
              </a:ext>
            </a:extLst>
          </p:cNvPr>
          <p:cNvSpPr txBox="1"/>
          <p:nvPr/>
        </p:nvSpPr>
        <p:spPr>
          <a:xfrm>
            <a:off x="761647" y="2982823"/>
            <a:ext cx="274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Monolithic Kernel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1EA17B-DF8D-46AF-904B-9E1D648DF6FB}"/>
              </a:ext>
            </a:extLst>
          </p:cNvPr>
          <p:cNvSpPr txBox="1"/>
          <p:nvPr/>
        </p:nvSpPr>
        <p:spPr>
          <a:xfrm>
            <a:off x="761647" y="3439968"/>
            <a:ext cx="27455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Drivers, Schedulers and Core programs run in kernel mode with direct access to hardware.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8C36F4-98A4-4000-83EC-89BF63FABB62}"/>
              </a:ext>
            </a:extLst>
          </p:cNvPr>
          <p:cNvSpPr txBox="1"/>
          <p:nvPr/>
        </p:nvSpPr>
        <p:spPr>
          <a:xfrm>
            <a:off x="761647" y="1094472"/>
            <a:ext cx="27455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Kernel Architecture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28" name="직사각형 25">
            <a:extLst>
              <a:ext uri="{FF2B5EF4-FFF2-40B4-BE49-F238E27FC236}">
                <a16:creationId xmlns:a16="http://schemas.microsoft.com/office/drawing/2014/main" id="{F3E42168-4E76-46FE-ACDF-566C430B2ED7}"/>
              </a:ext>
            </a:extLst>
          </p:cNvPr>
          <p:cNvSpPr/>
          <p:nvPr/>
        </p:nvSpPr>
        <p:spPr>
          <a:xfrm flipV="1">
            <a:off x="837847" y="2345189"/>
            <a:ext cx="645338" cy="221943"/>
          </a:xfrm>
          <a:prstGeom prst="rect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15DE56ED-64DC-4C73-A124-D0F7F7EED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95989" y="491436"/>
            <a:ext cx="4715305" cy="3114286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CAE3EB3-2408-4DD4-9438-7414A87F3810}"/>
              </a:ext>
            </a:extLst>
          </p:cNvPr>
          <p:cNvSpPr txBox="1"/>
          <p:nvPr/>
        </p:nvSpPr>
        <p:spPr>
          <a:xfrm>
            <a:off x="3836809" y="5019870"/>
            <a:ext cx="567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 SemiBold" panose="00000700000000000000" pitchFamily="2" charset="0"/>
              </a:rPr>
              <a:t>Learning Requires Unrestricted Ring-0 Access</a:t>
            </a:r>
            <a:endParaRPr lang="en-IN" dirty="0">
              <a:latin typeface="Montserrat SemiBold" panose="00000700000000000000" pitchFamily="2" charset="0"/>
            </a:endParaRPr>
          </a:p>
        </p:txBody>
      </p:sp>
      <p:sp>
        <p:nvSpPr>
          <p:cNvPr id="43" name="Footer Placeholder 42">
            <a:extLst>
              <a:ext uri="{FF2B5EF4-FFF2-40B4-BE49-F238E27FC236}">
                <a16:creationId xmlns:a16="http://schemas.microsoft.com/office/drawing/2014/main" id="{F9DDDB62-FFC6-4041-B188-A0C74A701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 dirty="0"/>
          </a:p>
        </p:txBody>
      </p:sp>
      <p:sp>
        <p:nvSpPr>
          <p:cNvPr id="44" name="Slide Number Placeholder 43">
            <a:extLst>
              <a:ext uri="{FF2B5EF4-FFF2-40B4-BE49-F238E27FC236}">
                <a16:creationId xmlns:a16="http://schemas.microsoft.com/office/drawing/2014/main" id="{B5118276-E1DA-45AF-8CF8-4FCEE4E07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283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래픽 1">
            <a:extLst>
              <a:ext uri="{FF2B5EF4-FFF2-40B4-BE49-F238E27FC236}">
                <a16:creationId xmlns:a16="http://schemas.microsoft.com/office/drawing/2014/main" id="{7C65CD82-71B7-4CE6-89EF-F846E0A68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2259688" y="1329776"/>
            <a:ext cx="1908389" cy="2181016"/>
          </a:xfrm>
          <a:prstGeom prst="rect">
            <a:avLst/>
          </a:prstGeom>
        </p:spPr>
      </p:pic>
      <p:pic>
        <p:nvPicPr>
          <p:cNvPr id="5" name="그래픽 2">
            <a:extLst>
              <a:ext uri="{FF2B5EF4-FFF2-40B4-BE49-F238E27FC236}">
                <a16:creationId xmlns:a16="http://schemas.microsoft.com/office/drawing/2014/main" id="{883BA5C9-FD22-4D79-A5A4-D7F5B7951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090378" y="3391468"/>
            <a:ext cx="1908389" cy="2181016"/>
          </a:xfrm>
          <a:prstGeom prst="rect">
            <a:avLst/>
          </a:prstGeom>
        </p:spPr>
      </p:pic>
      <p:pic>
        <p:nvPicPr>
          <p:cNvPr id="6" name="그래픽 3">
            <a:extLst>
              <a:ext uri="{FF2B5EF4-FFF2-40B4-BE49-F238E27FC236}">
                <a16:creationId xmlns:a16="http://schemas.microsoft.com/office/drawing/2014/main" id="{808B4038-48E0-40D3-A5E9-DF9B78719E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6200000">
            <a:off x="3429000" y="3391469"/>
            <a:ext cx="1908389" cy="2181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3EBC51-7B43-4CE1-8707-23ED2E24974C}"/>
              </a:ext>
            </a:extLst>
          </p:cNvPr>
          <p:cNvSpPr txBox="1"/>
          <p:nvPr/>
        </p:nvSpPr>
        <p:spPr>
          <a:xfrm>
            <a:off x="2452662" y="2255184"/>
            <a:ext cx="1522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800">
                <a:solidFill>
                  <a:srgbClr val="1F202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 latinLnBrk="1"/>
            <a:r>
              <a:rPr lang="en-US" altLang="ko-KR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D8B72C-D4B5-4A67-9318-F324AB517A25}"/>
              </a:ext>
            </a:extLst>
          </p:cNvPr>
          <p:cNvSpPr txBox="1"/>
          <p:nvPr/>
        </p:nvSpPr>
        <p:spPr>
          <a:xfrm>
            <a:off x="1283352" y="4337984"/>
            <a:ext cx="1522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800">
                <a:solidFill>
                  <a:srgbClr val="1F202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 latinLnBrk="1"/>
            <a:r>
              <a:rPr lang="en-US" altLang="ko-KR" sz="3600" dirty="0">
                <a:solidFill>
                  <a:prstClr val="white"/>
                </a:solidFill>
                <a:latin typeface="Montserrat ExtraBold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8FC31-8C7D-4C9A-8DDF-3A7FD8243666}"/>
              </a:ext>
            </a:extLst>
          </p:cNvPr>
          <p:cNvSpPr txBox="1"/>
          <p:nvPr/>
        </p:nvSpPr>
        <p:spPr>
          <a:xfrm>
            <a:off x="3621974" y="4337984"/>
            <a:ext cx="1522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800">
                <a:solidFill>
                  <a:srgbClr val="1F202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 latinLnBrk="1"/>
            <a:r>
              <a:rPr lang="en-US" altLang="ko-KR" sz="3600" dirty="0">
                <a:solidFill>
                  <a:prstClr val="white"/>
                </a:solidFill>
                <a:latin typeface="Montserrat ExtraBold"/>
              </a:rPr>
              <a:t>Q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60B69E-EEFC-4E99-81FC-4338230A0A9C}"/>
              </a:ext>
            </a:extLst>
          </p:cNvPr>
          <p:cNvSpPr txBox="1"/>
          <p:nvPr/>
        </p:nvSpPr>
        <p:spPr>
          <a:xfrm>
            <a:off x="6947608" y="1931454"/>
            <a:ext cx="4304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sz="1400" dirty="0"/>
              <a:t>GNU Make is a tool which controls the generation of executables and other non-source files of a program from the program's source files. 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11" name="직사각형 8">
            <a:extLst>
              <a:ext uri="{FF2B5EF4-FFF2-40B4-BE49-F238E27FC236}">
                <a16:creationId xmlns:a16="http://schemas.microsoft.com/office/drawing/2014/main" id="{07128876-2AF6-4F21-AA32-976735DF6B6D}"/>
              </a:ext>
            </a:extLst>
          </p:cNvPr>
          <p:cNvSpPr/>
          <p:nvPr/>
        </p:nvSpPr>
        <p:spPr>
          <a:xfrm>
            <a:off x="6946253" y="1542093"/>
            <a:ext cx="42952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GNU Make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033E34-D329-43F9-97C7-891C06DE7C48}"/>
              </a:ext>
            </a:extLst>
          </p:cNvPr>
          <p:cNvSpPr txBox="1"/>
          <p:nvPr/>
        </p:nvSpPr>
        <p:spPr>
          <a:xfrm>
            <a:off x="6947608" y="3457885"/>
            <a:ext cx="4304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Wrapper/Driver scripts for running and configuring make is written in bash</a:t>
            </a:r>
          </a:p>
          <a:p>
            <a:pPr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These include : </a:t>
            </a:r>
            <a:r>
              <a:rPr lang="en-US" altLang="ko-KR" sz="1400" i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build.sh, qemu.sh, clean.sh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…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13" name="직사각형 10">
            <a:extLst>
              <a:ext uri="{FF2B5EF4-FFF2-40B4-BE49-F238E27FC236}">
                <a16:creationId xmlns:a16="http://schemas.microsoft.com/office/drawing/2014/main" id="{D6FE0C98-6B47-482D-A26F-CB7228A9A7F7}"/>
              </a:ext>
            </a:extLst>
          </p:cNvPr>
          <p:cNvSpPr/>
          <p:nvPr/>
        </p:nvSpPr>
        <p:spPr>
          <a:xfrm>
            <a:off x="6946253" y="3068524"/>
            <a:ext cx="42952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BASH Shell Script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10C928-6409-49D0-A2AC-DCA95CD0FC2B}"/>
              </a:ext>
            </a:extLst>
          </p:cNvPr>
          <p:cNvSpPr txBox="1"/>
          <p:nvPr/>
        </p:nvSpPr>
        <p:spPr>
          <a:xfrm>
            <a:off x="6947608" y="4984315"/>
            <a:ext cx="4304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sz="1400" dirty="0"/>
              <a:t>QEMU is a generic and open source machine emulator and </a:t>
            </a:r>
            <a:r>
              <a:rPr lang="en-US" sz="1400" dirty="0" err="1"/>
              <a:t>virtualizer</a:t>
            </a:r>
            <a:r>
              <a:rPr lang="en-US" sz="1400" dirty="0"/>
              <a:t>. 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Calibri Light"/>
            </a:endParaRPr>
          </a:p>
        </p:txBody>
      </p:sp>
      <p:sp>
        <p:nvSpPr>
          <p:cNvPr id="15" name="직사각형 12">
            <a:extLst>
              <a:ext uri="{FF2B5EF4-FFF2-40B4-BE49-F238E27FC236}">
                <a16:creationId xmlns:a16="http://schemas.microsoft.com/office/drawing/2014/main" id="{7AA10A05-C20F-43FC-8D1E-867D8AAD2B79}"/>
              </a:ext>
            </a:extLst>
          </p:cNvPr>
          <p:cNvSpPr/>
          <p:nvPr/>
        </p:nvSpPr>
        <p:spPr>
          <a:xfrm>
            <a:off x="6946253" y="4594954"/>
            <a:ext cx="42952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QEMU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16" name="타원 13">
            <a:extLst>
              <a:ext uri="{FF2B5EF4-FFF2-40B4-BE49-F238E27FC236}">
                <a16:creationId xmlns:a16="http://schemas.microsoft.com/office/drawing/2014/main" id="{D68BF6C3-C67D-47EC-B448-941AF68F3EBA}"/>
              </a:ext>
            </a:extLst>
          </p:cNvPr>
          <p:cNvSpPr/>
          <p:nvPr/>
        </p:nvSpPr>
        <p:spPr>
          <a:xfrm flipH="1" flipV="1">
            <a:off x="6485998" y="1611242"/>
            <a:ext cx="261812" cy="261812"/>
          </a:xfrm>
          <a:prstGeom prst="ellipse">
            <a:avLst/>
          </a:prstGeom>
          <a:solidFill>
            <a:srgbClr val="BFFE9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0" cap="none" spc="0" normalizeH="0" baseline="0" noProof="0">
              <a:ln>
                <a:noFill/>
              </a:ln>
              <a:solidFill>
                <a:srgbClr val="5747E1"/>
              </a:solidFill>
              <a:effectLst/>
              <a:uLnTx/>
              <a:uFillTx/>
              <a:latin typeface="Calibri Light"/>
              <a:cs typeface="+mn-cs"/>
            </a:endParaRPr>
          </a:p>
        </p:txBody>
      </p:sp>
      <p:sp>
        <p:nvSpPr>
          <p:cNvPr id="17" name="타원 14">
            <a:extLst>
              <a:ext uri="{FF2B5EF4-FFF2-40B4-BE49-F238E27FC236}">
                <a16:creationId xmlns:a16="http://schemas.microsoft.com/office/drawing/2014/main" id="{9F4DA908-D22D-4D8A-8FC1-02442386E593}"/>
              </a:ext>
            </a:extLst>
          </p:cNvPr>
          <p:cNvSpPr/>
          <p:nvPr/>
        </p:nvSpPr>
        <p:spPr>
          <a:xfrm flipH="1" flipV="1">
            <a:off x="6485998" y="3137673"/>
            <a:ext cx="261812" cy="261812"/>
          </a:xfrm>
          <a:prstGeom prst="ellipse">
            <a:avLst/>
          </a:prstGeom>
          <a:solidFill>
            <a:srgbClr val="12D49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0" cap="none" spc="0" normalizeH="0" baseline="0" noProof="0">
              <a:ln>
                <a:noFill/>
              </a:ln>
              <a:solidFill>
                <a:srgbClr val="5747E1"/>
              </a:solidFill>
              <a:effectLst/>
              <a:uLnTx/>
              <a:uFillTx/>
              <a:latin typeface="Calibri Light"/>
              <a:cs typeface="+mn-cs"/>
            </a:endParaRPr>
          </a:p>
        </p:txBody>
      </p:sp>
      <p:sp>
        <p:nvSpPr>
          <p:cNvPr id="18" name="타원 15">
            <a:extLst>
              <a:ext uri="{FF2B5EF4-FFF2-40B4-BE49-F238E27FC236}">
                <a16:creationId xmlns:a16="http://schemas.microsoft.com/office/drawing/2014/main" id="{430FA77B-3F89-41AB-8DE7-E96B770FCB55}"/>
              </a:ext>
            </a:extLst>
          </p:cNvPr>
          <p:cNvSpPr/>
          <p:nvPr/>
        </p:nvSpPr>
        <p:spPr>
          <a:xfrm flipH="1" flipV="1">
            <a:off x="6485998" y="4664104"/>
            <a:ext cx="261812" cy="261812"/>
          </a:xfrm>
          <a:prstGeom prst="ellipse">
            <a:avLst/>
          </a:prstGeom>
          <a:solidFill>
            <a:srgbClr val="0098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0" cap="none" spc="0" normalizeH="0" baseline="0" noProof="0">
              <a:ln>
                <a:noFill/>
              </a:ln>
              <a:solidFill>
                <a:srgbClr val="5747E1"/>
              </a:solidFill>
              <a:effectLst/>
              <a:uLnTx/>
              <a:uFillTx/>
              <a:latin typeface="Calibri Light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78C837-BDEC-4F1E-B8C0-0497429DE3AD}"/>
              </a:ext>
            </a:extLst>
          </p:cNvPr>
          <p:cNvSpPr txBox="1"/>
          <p:nvPr/>
        </p:nvSpPr>
        <p:spPr>
          <a:xfrm>
            <a:off x="516646" y="393447"/>
            <a:ext cx="3213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Build Process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22" name="직사각형 25">
            <a:extLst>
              <a:ext uri="{FF2B5EF4-FFF2-40B4-BE49-F238E27FC236}">
                <a16:creationId xmlns:a16="http://schemas.microsoft.com/office/drawing/2014/main" id="{E6651CA7-0B85-44DD-945D-E1225025B384}"/>
              </a:ext>
            </a:extLst>
          </p:cNvPr>
          <p:cNvSpPr/>
          <p:nvPr/>
        </p:nvSpPr>
        <p:spPr>
          <a:xfrm flipV="1">
            <a:off x="661168" y="1117046"/>
            <a:ext cx="645338" cy="221943"/>
          </a:xfrm>
          <a:prstGeom prst="rect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264F1E-163C-45DB-9904-7DBB4209F1D4}"/>
              </a:ext>
            </a:extLst>
          </p:cNvPr>
          <p:cNvSpPr txBox="1"/>
          <p:nvPr/>
        </p:nvSpPr>
        <p:spPr>
          <a:xfrm>
            <a:off x="2910754" y="2685485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Montserrat Medium" panose="00000600000000000000" pitchFamily="2" charset="0"/>
              </a:rPr>
              <a:t>ake</a:t>
            </a:r>
            <a:endParaRPr lang="en-IN" b="1" dirty="0">
              <a:latin typeface="Montserrat Medium" panose="000006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202849-C9BC-4C10-A4FC-8B11F4ACDEF9}"/>
              </a:ext>
            </a:extLst>
          </p:cNvPr>
          <p:cNvSpPr txBox="1"/>
          <p:nvPr/>
        </p:nvSpPr>
        <p:spPr>
          <a:xfrm>
            <a:off x="1775047" y="475058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0"/>
              </a:rPr>
              <a:t>ash</a:t>
            </a:r>
            <a:endParaRPr lang="en-IN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AD62B6-ADB1-486B-BB80-14D36E2A6D9F}"/>
              </a:ext>
            </a:extLst>
          </p:cNvPr>
          <p:cNvSpPr txBox="1"/>
          <p:nvPr/>
        </p:nvSpPr>
        <p:spPr>
          <a:xfrm>
            <a:off x="4071769" y="484091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0"/>
              </a:rPr>
              <a:t>emu</a:t>
            </a:r>
            <a:endParaRPr lang="en-IN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32" name="Footer Placeholder 31">
            <a:extLst>
              <a:ext uri="{FF2B5EF4-FFF2-40B4-BE49-F238E27FC236}">
                <a16:creationId xmlns:a16="http://schemas.microsoft.com/office/drawing/2014/main" id="{5F81E45D-156E-4BED-B641-C30DDED1D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 dirty="0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08EE0BE9-4493-49F3-80A2-DA4059950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540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EC53BD9-0C7B-47BE-BC6A-8A8276D1D1EE}"/>
              </a:ext>
            </a:extLst>
          </p:cNvPr>
          <p:cNvSpPr txBox="1"/>
          <p:nvPr/>
        </p:nvSpPr>
        <p:spPr>
          <a:xfrm>
            <a:off x="3112516" y="2433793"/>
            <a:ext cx="5966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4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Design Diagrams</a:t>
            </a:r>
            <a:endParaRPr lang="ko-KR" altLang="en-US" sz="4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4E7094-73FB-409B-A1FE-6B4A11ADF3AB}"/>
              </a:ext>
            </a:extLst>
          </p:cNvPr>
          <p:cNvSpPr txBox="1"/>
          <p:nvPr/>
        </p:nvSpPr>
        <p:spPr>
          <a:xfrm>
            <a:off x="3613317" y="3275111"/>
            <a:ext cx="4965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Use-case | Activity | Sequence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1AEEC5F5-5A29-4051-9B47-37F1E1726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AF8FC83-E35F-4546-B161-491BF389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52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6BD0658-DFCA-4E71-BEB7-3FA9331728FC}"/>
              </a:ext>
            </a:extLst>
          </p:cNvPr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Use Case </a:t>
            </a:r>
            <a:b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</a:br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Diagram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12" name="직사각형 25">
            <a:extLst>
              <a:ext uri="{FF2B5EF4-FFF2-40B4-BE49-F238E27FC236}">
                <a16:creationId xmlns:a16="http://schemas.microsoft.com/office/drawing/2014/main" id="{D47F75ED-9887-47E8-84D5-FEB61839099E}"/>
              </a:ext>
            </a:extLst>
          </p:cNvPr>
          <p:cNvSpPr/>
          <p:nvPr/>
        </p:nvSpPr>
        <p:spPr>
          <a:xfrm flipV="1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1817843-EBB5-4E86-8B66-1F76A213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529" y="1173745"/>
            <a:ext cx="6044196" cy="3118110"/>
          </a:xfrm>
          <a:prstGeom prst="rect">
            <a:avLst/>
          </a:prstGeo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17038068-EFA1-400E-B0CB-7BD4443C4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AA9231FD-952F-4E5D-BEE3-616C1B7D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3114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6BD0658-DFCA-4E71-BEB7-3FA9331728FC}"/>
              </a:ext>
            </a:extLst>
          </p:cNvPr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Activity </a:t>
            </a:r>
            <a:b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</a:br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Diagram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12" name="직사각형 25">
            <a:extLst>
              <a:ext uri="{FF2B5EF4-FFF2-40B4-BE49-F238E27FC236}">
                <a16:creationId xmlns:a16="http://schemas.microsoft.com/office/drawing/2014/main" id="{D47F75ED-9887-47E8-84D5-FEB61839099E}"/>
              </a:ext>
            </a:extLst>
          </p:cNvPr>
          <p:cNvSpPr/>
          <p:nvPr/>
        </p:nvSpPr>
        <p:spPr>
          <a:xfrm flipV="1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1817843-EBB5-4E86-8B66-1F76A213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3456" y="781858"/>
            <a:ext cx="5907874" cy="431265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B9B44-D5ED-4E84-9382-043A673DF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070EA-287A-4960-8C7D-AAED68515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221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6BD0658-DFCA-4E71-BEB7-3FA9331728FC}"/>
              </a:ext>
            </a:extLst>
          </p:cNvPr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Sequence </a:t>
            </a:r>
            <a:b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</a:br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Diagram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12" name="직사각형 25">
            <a:extLst>
              <a:ext uri="{FF2B5EF4-FFF2-40B4-BE49-F238E27FC236}">
                <a16:creationId xmlns:a16="http://schemas.microsoft.com/office/drawing/2014/main" id="{D47F75ED-9887-47E8-84D5-FEB61839099E}"/>
              </a:ext>
            </a:extLst>
          </p:cNvPr>
          <p:cNvSpPr/>
          <p:nvPr/>
        </p:nvSpPr>
        <p:spPr>
          <a:xfrm flipV="1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1817843-EBB5-4E86-8B66-1F76A213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78852" y="938408"/>
            <a:ext cx="6733394" cy="455197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6C7C2-B93B-4B18-B8F4-BA60ACB1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2B7F0-C50C-4D90-ADC5-9955AC250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885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6FA864D4-F909-474C-B8E6-8DBA629E16CC}"/>
              </a:ext>
            </a:extLst>
          </p:cNvPr>
          <p:cNvSpPr txBox="1"/>
          <p:nvPr/>
        </p:nvSpPr>
        <p:spPr>
          <a:xfrm>
            <a:off x="8636831" y="4119995"/>
            <a:ext cx="228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String.h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765864-15F1-43F7-9C28-2E29F7F799F9}"/>
              </a:ext>
            </a:extLst>
          </p:cNvPr>
          <p:cNvSpPr txBox="1"/>
          <p:nvPr/>
        </p:nvSpPr>
        <p:spPr>
          <a:xfrm>
            <a:off x="8636831" y="4605750"/>
            <a:ext cx="228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Implements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strlen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,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strncpy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,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strcpy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 …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D65E53-7EA0-4546-A840-72AB9C9AF792}"/>
              </a:ext>
            </a:extLst>
          </p:cNvPr>
          <p:cNvSpPr txBox="1"/>
          <p:nvPr/>
        </p:nvSpPr>
        <p:spPr>
          <a:xfrm>
            <a:off x="9105900" y="3617313"/>
            <a:ext cx="1342162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  <a:latin typeface="Calibri Light"/>
              </a:rPr>
              <a:t>libc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Calibri Light"/>
              </a:rPr>
              <a:t>/string</a:t>
            </a:r>
          </a:p>
        </p:txBody>
      </p:sp>
      <p:sp>
        <p:nvSpPr>
          <p:cNvPr id="48" name="자유형: 도형 5">
            <a:extLst>
              <a:ext uri="{FF2B5EF4-FFF2-40B4-BE49-F238E27FC236}">
                <a16:creationId xmlns:a16="http://schemas.microsoft.com/office/drawing/2014/main" id="{3F8F3676-D128-4080-A0B5-66E61F31E05E}"/>
              </a:ext>
            </a:extLst>
          </p:cNvPr>
          <p:cNvSpPr/>
          <p:nvPr/>
        </p:nvSpPr>
        <p:spPr>
          <a:xfrm>
            <a:off x="9230344" y="2032749"/>
            <a:ext cx="1099093" cy="1345969"/>
          </a:xfrm>
          <a:custGeom>
            <a:avLst/>
            <a:gdLst>
              <a:gd name="connsiteX0" fmla="*/ 527242 w 1099093"/>
              <a:gd name="connsiteY0" fmla="*/ 178886 h 1345969"/>
              <a:gd name="connsiteX1" fmla="*/ 271696 w 1099093"/>
              <a:gd name="connsiteY1" fmla="*/ 303270 h 1345969"/>
              <a:gd name="connsiteX2" fmla="*/ 303335 w 1099093"/>
              <a:gd name="connsiteY2" fmla="*/ 827469 h 1345969"/>
              <a:gd name="connsiteX3" fmla="*/ 827533 w 1099093"/>
              <a:gd name="connsiteY3" fmla="*/ 795830 h 1345969"/>
              <a:gd name="connsiteX4" fmla="*/ 795894 w 1099093"/>
              <a:gd name="connsiteY4" fmla="*/ 271631 h 1345969"/>
              <a:gd name="connsiteX5" fmla="*/ 527242 w 1099093"/>
              <a:gd name="connsiteY5" fmla="*/ 178886 h 1345969"/>
              <a:gd name="connsiteX6" fmla="*/ 523372 w 1099093"/>
              <a:gd name="connsiteY6" fmla="*/ 608 h 1345969"/>
              <a:gd name="connsiteX7" fmla="*/ 1099093 w 1099093"/>
              <a:gd name="connsiteY7" fmla="*/ 549622 h 1345969"/>
              <a:gd name="connsiteX8" fmla="*/ 726350 w 1099093"/>
              <a:gd name="connsiteY8" fmla="*/ 1070069 h 1345969"/>
              <a:gd name="connsiteX9" fmla="*/ 644137 w 1099093"/>
              <a:gd name="connsiteY9" fmla="*/ 1144618 h 1345969"/>
              <a:gd name="connsiteX10" fmla="*/ 549616 w 1099093"/>
              <a:gd name="connsiteY10" fmla="*/ 1345969 h 1345969"/>
              <a:gd name="connsiteX11" fmla="*/ 455094 w 1099093"/>
              <a:gd name="connsiteY11" fmla="*/ 1144618 h 1345969"/>
              <a:gd name="connsiteX12" fmla="*/ 371953 w 1099093"/>
              <a:gd name="connsiteY12" fmla="*/ 1069605 h 1345969"/>
              <a:gd name="connsiteX13" fmla="*/ 371 w 1099093"/>
              <a:gd name="connsiteY13" fmla="*/ 528953 h 1345969"/>
              <a:gd name="connsiteX14" fmla="*/ 523372 w 1099093"/>
              <a:gd name="connsiteY14" fmla="*/ 608 h 1345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99093" h="1345969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 w="23103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57C328E-DD0D-4E47-A418-81551F09F8DA}"/>
              </a:ext>
            </a:extLst>
          </p:cNvPr>
          <p:cNvSpPr txBox="1"/>
          <p:nvPr/>
        </p:nvSpPr>
        <p:spPr>
          <a:xfrm>
            <a:off x="9410700" y="2335314"/>
            <a:ext cx="73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910452-1626-49F3-99A1-1EC1DBAC5FA7}"/>
              </a:ext>
            </a:extLst>
          </p:cNvPr>
          <p:cNvSpPr txBox="1"/>
          <p:nvPr/>
        </p:nvSpPr>
        <p:spPr>
          <a:xfrm>
            <a:off x="6182843" y="4119995"/>
            <a:ext cx="228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Stdio.h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06F673C-E901-41FB-8425-6674CE115016}"/>
              </a:ext>
            </a:extLst>
          </p:cNvPr>
          <p:cNvSpPr txBox="1"/>
          <p:nvPr/>
        </p:nvSpPr>
        <p:spPr>
          <a:xfrm>
            <a:off x="6182843" y="4605750"/>
            <a:ext cx="228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Implements </a:t>
            </a:r>
            <a:r>
              <a:rPr lang="en-US" altLang="ko-KR" sz="1400" i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printf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, </a:t>
            </a:r>
            <a:r>
              <a:rPr lang="en-US" altLang="ko-KR" sz="1400" i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puts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, </a:t>
            </a:r>
            <a:r>
              <a:rPr lang="en-US" altLang="ko-KR" sz="1400" i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putchar</a:t>
            </a:r>
            <a:r>
              <a:rPr lang="en-US" altLang="ko-KR" sz="1400" i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 …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6FB19A-D7F2-4BB2-A35D-54EFE0B6137D}"/>
              </a:ext>
            </a:extLst>
          </p:cNvPr>
          <p:cNvSpPr txBox="1"/>
          <p:nvPr/>
        </p:nvSpPr>
        <p:spPr>
          <a:xfrm>
            <a:off x="6651912" y="3617313"/>
            <a:ext cx="1342162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  <a:latin typeface="Calibri Light"/>
              </a:rPr>
              <a:t>libc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Calibri Light"/>
              </a:rPr>
              <a:t>/</a:t>
            </a:r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  <a:latin typeface="Calibri Light"/>
              </a:rPr>
              <a:t>stdio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  <a:latin typeface="Calibri Light"/>
            </a:endParaRPr>
          </a:p>
        </p:txBody>
      </p:sp>
      <p:sp>
        <p:nvSpPr>
          <p:cNvPr id="57" name="자유형: 도형 14">
            <a:extLst>
              <a:ext uri="{FF2B5EF4-FFF2-40B4-BE49-F238E27FC236}">
                <a16:creationId xmlns:a16="http://schemas.microsoft.com/office/drawing/2014/main" id="{E6A713F2-C102-4235-BF6D-5D5CDCB14E3C}"/>
              </a:ext>
            </a:extLst>
          </p:cNvPr>
          <p:cNvSpPr/>
          <p:nvPr/>
        </p:nvSpPr>
        <p:spPr>
          <a:xfrm>
            <a:off x="6775386" y="2032749"/>
            <a:ext cx="1099093" cy="1345969"/>
          </a:xfrm>
          <a:custGeom>
            <a:avLst/>
            <a:gdLst>
              <a:gd name="connsiteX0" fmla="*/ 527242 w 1099093"/>
              <a:gd name="connsiteY0" fmla="*/ 178886 h 1345969"/>
              <a:gd name="connsiteX1" fmla="*/ 271696 w 1099093"/>
              <a:gd name="connsiteY1" fmla="*/ 303270 h 1345969"/>
              <a:gd name="connsiteX2" fmla="*/ 303335 w 1099093"/>
              <a:gd name="connsiteY2" fmla="*/ 827469 h 1345969"/>
              <a:gd name="connsiteX3" fmla="*/ 827533 w 1099093"/>
              <a:gd name="connsiteY3" fmla="*/ 795830 h 1345969"/>
              <a:gd name="connsiteX4" fmla="*/ 795894 w 1099093"/>
              <a:gd name="connsiteY4" fmla="*/ 271631 h 1345969"/>
              <a:gd name="connsiteX5" fmla="*/ 527242 w 1099093"/>
              <a:gd name="connsiteY5" fmla="*/ 178886 h 1345969"/>
              <a:gd name="connsiteX6" fmla="*/ 523372 w 1099093"/>
              <a:gd name="connsiteY6" fmla="*/ 608 h 1345969"/>
              <a:gd name="connsiteX7" fmla="*/ 1099093 w 1099093"/>
              <a:gd name="connsiteY7" fmla="*/ 549622 h 1345969"/>
              <a:gd name="connsiteX8" fmla="*/ 726350 w 1099093"/>
              <a:gd name="connsiteY8" fmla="*/ 1070069 h 1345969"/>
              <a:gd name="connsiteX9" fmla="*/ 644137 w 1099093"/>
              <a:gd name="connsiteY9" fmla="*/ 1144618 h 1345969"/>
              <a:gd name="connsiteX10" fmla="*/ 549616 w 1099093"/>
              <a:gd name="connsiteY10" fmla="*/ 1345969 h 1345969"/>
              <a:gd name="connsiteX11" fmla="*/ 455094 w 1099093"/>
              <a:gd name="connsiteY11" fmla="*/ 1144618 h 1345969"/>
              <a:gd name="connsiteX12" fmla="*/ 371953 w 1099093"/>
              <a:gd name="connsiteY12" fmla="*/ 1069605 h 1345969"/>
              <a:gd name="connsiteX13" fmla="*/ 371 w 1099093"/>
              <a:gd name="connsiteY13" fmla="*/ 528953 h 1345969"/>
              <a:gd name="connsiteX14" fmla="*/ 523372 w 1099093"/>
              <a:gd name="connsiteY14" fmla="*/ 608 h 1345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99093" h="1345969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 w="23103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9C7E5B1-7BCB-49E3-B78C-761CBE613A8D}"/>
              </a:ext>
            </a:extLst>
          </p:cNvPr>
          <p:cNvSpPr txBox="1"/>
          <p:nvPr/>
        </p:nvSpPr>
        <p:spPr>
          <a:xfrm>
            <a:off x="6956712" y="2335314"/>
            <a:ext cx="73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03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06188B-9F94-42B8-9FC9-3537CCAE38A2}"/>
              </a:ext>
            </a:extLst>
          </p:cNvPr>
          <p:cNvSpPr txBox="1"/>
          <p:nvPr/>
        </p:nvSpPr>
        <p:spPr>
          <a:xfrm>
            <a:off x="3728856" y="4119995"/>
            <a:ext cx="228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VGA term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3003CE5-F5F0-4E17-B163-CB3AE057CAFF}"/>
              </a:ext>
            </a:extLst>
          </p:cNvPr>
          <p:cNvSpPr txBox="1"/>
          <p:nvPr/>
        </p:nvSpPr>
        <p:spPr>
          <a:xfrm>
            <a:off x="3728856" y="4605750"/>
            <a:ext cx="2280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Display driver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847EE73-888B-48E3-BABE-999250E9C30B}"/>
              </a:ext>
            </a:extLst>
          </p:cNvPr>
          <p:cNvSpPr txBox="1"/>
          <p:nvPr/>
        </p:nvSpPr>
        <p:spPr>
          <a:xfrm>
            <a:off x="4197925" y="3617313"/>
            <a:ext cx="1342162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  <a:latin typeface="Calibri Light"/>
              </a:rPr>
              <a:t>tty.c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  <a:latin typeface="Calibri Light"/>
            </a:endParaRPr>
          </a:p>
        </p:txBody>
      </p:sp>
      <p:sp>
        <p:nvSpPr>
          <p:cNvPr id="66" name="자유형: 도형 23">
            <a:extLst>
              <a:ext uri="{FF2B5EF4-FFF2-40B4-BE49-F238E27FC236}">
                <a16:creationId xmlns:a16="http://schemas.microsoft.com/office/drawing/2014/main" id="{26C48A10-0E2F-4E14-AC0E-610231779FF4}"/>
              </a:ext>
            </a:extLst>
          </p:cNvPr>
          <p:cNvSpPr/>
          <p:nvPr/>
        </p:nvSpPr>
        <p:spPr>
          <a:xfrm>
            <a:off x="4320429" y="2032749"/>
            <a:ext cx="1099093" cy="1345969"/>
          </a:xfrm>
          <a:custGeom>
            <a:avLst/>
            <a:gdLst>
              <a:gd name="connsiteX0" fmla="*/ 527242 w 1099093"/>
              <a:gd name="connsiteY0" fmla="*/ 178886 h 1345969"/>
              <a:gd name="connsiteX1" fmla="*/ 271696 w 1099093"/>
              <a:gd name="connsiteY1" fmla="*/ 303270 h 1345969"/>
              <a:gd name="connsiteX2" fmla="*/ 303335 w 1099093"/>
              <a:gd name="connsiteY2" fmla="*/ 827469 h 1345969"/>
              <a:gd name="connsiteX3" fmla="*/ 827533 w 1099093"/>
              <a:gd name="connsiteY3" fmla="*/ 795830 h 1345969"/>
              <a:gd name="connsiteX4" fmla="*/ 795894 w 1099093"/>
              <a:gd name="connsiteY4" fmla="*/ 271631 h 1345969"/>
              <a:gd name="connsiteX5" fmla="*/ 527242 w 1099093"/>
              <a:gd name="connsiteY5" fmla="*/ 178886 h 1345969"/>
              <a:gd name="connsiteX6" fmla="*/ 523372 w 1099093"/>
              <a:gd name="connsiteY6" fmla="*/ 608 h 1345969"/>
              <a:gd name="connsiteX7" fmla="*/ 1099093 w 1099093"/>
              <a:gd name="connsiteY7" fmla="*/ 549622 h 1345969"/>
              <a:gd name="connsiteX8" fmla="*/ 726350 w 1099093"/>
              <a:gd name="connsiteY8" fmla="*/ 1070069 h 1345969"/>
              <a:gd name="connsiteX9" fmla="*/ 644137 w 1099093"/>
              <a:gd name="connsiteY9" fmla="*/ 1144618 h 1345969"/>
              <a:gd name="connsiteX10" fmla="*/ 549616 w 1099093"/>
              <a:gd name="connsiteY10" fmla="*/ 1345969 h 1345969"/>
              <a:gd name="connsiteX11" fmla="*/ 455094 w 1099093"/>
              <a:gd name="connsiteY11" fmla="*/ 1144618 h 1345969"/>
              <a:gd name="connsiteX12" fmla="*/ 371953 w 1099093"/>
              <a:gd name="connsiteY12" fmla="*/ 1069605 h 1345969"/>
              <a:gd name="connsiteX13" fmla="*/ 371 w 1099093"/>
              <a:gd name="connsiteY13" fmla="*/ 528953 h 1345969"/>
              <a:gd name="connsiteX14" fmla="*/ 523372 w 1099093"/>
              <a:gd name="connsiteY14" fmla="*/ 608 h 1345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99093" h="1345969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 w="23103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77C2E0-3176-4473-B33F-12AF766ADD25}"/>
              </a:ext>
            </a:extLst>
          </p:cNvPr>
          <p:cNvSpPr txBox="1"/>
          <p:nvPr/>
        </p:nvSpPr>
        <p:spPr>
          <a:xfrm>
            <a:off x="4502725" y="2335314"/>
            <a:ext cx="73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02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77EC59E-F04C-49BE-978A-3F013EEEBE40}"/>
              </a:ext>
            </a:extLst>
          </p:cNvPr>
          <p:cNvSpPr txBox="1"/>
          <p:nvPr/>
        </p:nvSpPr>
        <p:spPr>
          <a:xfrm>
            <a:off x="1274869" y="4119995"/>
            <a:ext cx="228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Entry point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4C82847-658D-4596-B3D0-798131873A72}"/>
              </a:ext>
            </a:extLst>
          </p:cNvPr>
          <p:cNvSpPr txBox="1"/>
          <p:nvPr/>
        </p:nvSpPr>
        <p:spPr>
          <a:xfrm>
            <a:off x="1274869" y="4605750"/>
            <a:ext cx="228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 latinLnBrk="1"/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/>
              </a:rPr>
              <a:t>This file drives all other implementations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B1207D9-87DB-45BA-A499-2E0DAB9DD05A}"/>
              </a:ext>
            </a:extLst>
          </p:cNvPr>
          <p:cNvSpPr txBox="1"/>
          <p:nvPr/>
        </p:nvSpPr>
        <p:spPr>
          <a:xfrm>
            <a:off x="1743938" y="3617313"/>
            <a:ext cx="1342162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latinLnBrk="1"/>
            <a:r>
              <a:rPr lang="en-US" altLang="ko-KR" sz="2000" b="1" dirty="0" err="1">
                <a:solidFill>
                  <a:schemeClr val="bg1">
                    <a:lumMod val="50000"/>
                  </a:schemeClr>
                </a:solidFill>
                <a:latin typeface="Calibri Light"/>
              </a:rPr>
              <a:t>kernel.c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  <a:latin typeface="Calibri Light"/>
            </a:endParaRPr>
          </a:p>
        </p:txBody>
      </p:sp>
      <p:sp>
        <p:nvSpPr>
          <p:cNvPr id="75" name="자유형: 도형 32">
            <a:extLst>
              <a:ext uri="{FF2B5EF4-FFF2-40B4-BE49-F238E27FC236}">
                <a16:creationId xmlns:a16="http://schemas.microsoft.com/office/drawing/2014/main" id="{DD15D470-D49F-48A6-999E-54B0138D8FAA}"/>
              </a:ext>
            </a:extLst>
          </p:cNvPr>
          <p:cNvSpPr/>
          <p:nvPr/>
        </p:nvSpPr>
        <p:spPr>
          <a:xfrm>
            <a:off x="1865472" y="2032749"/>
            <a:ext cx="1099093" cy="1345969"/>
          </a:xfrm>
          <a:custGeom>
            <a:avLst/>
            <a:gdLst>
              <a:gd name="connsiteX0" fmla="*/ 527242 w 1099093"/>
              <a:gd name="connsiteY0" fmla="*/ 178886 h 1345969"/>
              <a:gd name="connsiteX1" fmla="*/ 271696 w 1099093"/>
              <a:gd name="connsiteY1" fmla="*/ 303270 h 1345969"/>
              <a:gd name="connsiteX2" fmla="*/ 303335 w 1099093"/>
              <a:gd name="connsiteY2" fmla="*/ 827469 h 1345969"/>
              <a:gd name="connsiteX3" fmla="*/ 827533 w 1099093"/>
              <a:gd name="connsiteY3" fmla="*/ 795830 h 1345969"/>
              <a:gd name="connsiteX4" fmla="*/ 795894 w 1099093"/>
              <a:gd name="connsiteY4" fmla="*/ 271631 h 1345969"/>
              <a:gd name="connsiteX5" fmla="*/ 527242 w 1099093"/>
              <a:gd name="connsiteY5" fmla="*/ 178886 h 1345969"/>
              <a:gd name="connsiteX6" fmla="*/ 523372 w 1099093"/>
              <a:gd name="connsiteY6" fmla="*/ 608 h 1345969"/>
              <a:gd name="connsiteX7" fmla="*/ 1099093 w 1099093"/>
              <a:gd name="connsiteY7" fmla="*/ 549622 h 1345969"/>
              <a:gd name="connsiteX8" fmla="*/ 726350 w 1099093"/>
              <a:gd name="connsiteY8" fmla="*/ 1070069 h 1345969"/>
              <a:gd name="connsiteX9" fmla="*/ 644137 w 1099093"/>
              <a:gd name="connsiteY9" fmla="*/ 1144618 h 1345969"/>
              <a:gd name="connsiteX10" fmla="*/ 549616 w 1099093"/>
              <a:gd name="connsiteY10" fmla="*/ 1345969 h 1345969"/>
              <a:gd name="connsiteX11" fmla="*/ 455094 w 1099093"/>
              <a:gd name="connsiteY11" fmla="*/ 1144618 h 1345969"/>
              <a:gd name="connsiteX12" fmla="*/ 371953 w 1099093"/>
              <a:gd name="connsiteY12" fmla="*/ 1069605 h 1345969"/>
              <a:gd name="connsiteX13" fmla="*/ 371 w 1099093"/>
              <a:gd name="connsiteY13" fmla="*/ 528953 h 1345969"/>
              <a:gd name="connsiteX14" fmla="*/ 523372 w 1099093"/>
              <a:gd name="connsiteY14" fmla="*/ 608 h 1345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99093" h="1345969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 w="23103" cap="flat">
            <a:noFill/>
            <a:prstDash val="solid"/>
            <a:miter/>
          </a:ln>
        </p:spPr>
        <p:txBody>
          <a:bodyPr rtlCol="0" anchor="ctr"/>
          <a:lstStyle/>
          <a:p>
            <a:pPr latinLnBrk="1"/>
            <a:endParaRPr lang="ko-KR" altLang="en-US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147350B-2B4E-4EFE-AAB5-94917C1B90CA}"/>
              </a:ext>
            </a:extLst>
          </p:cNvPr>
          <p:cNvSpPr txBox="1"/>
          <p:nvPr/>
        </p:nvSpPr>
        <p:spPr>
          <a:xfrm>
            <a:off x="2048738" y="2335314"/>
            <a:ext cx="73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</a:rPr>
              <a:t>01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BFB1CA-F09E-4F6F-B6FD-3304BBDBBA02}"/>
              </a:ext>
            </a:extLst>
          </p:cNvPr>
          <p:cNvSpPr txBox="1"/>
          <p:nvPr/>
        </p:nvSpPr>
        <p:spPr>
          <a:xfrm>
            <a:off x="1263255" y="867440"/>
            <a:ext cx="9665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Montserrat ExtraBold"/>
                <a:cs typeface="Arial" panose="020B0604020202020204" pitchFamily="34" charset="0"/>
              </a:rPr>
              <a:t>Modules</a:t>
            </a:r>
            <a:endParaRPr lang="ko-KR" altLang="en-US" sz="2800" dirty="0">
              <a:solidFill>
                <a:prstClr val="black">
                  <a:lumMod val="75000"/>
                  <a:lumOff val="25000"/>
                </a:prstClr>
              </a:solidFill>
              <a:latin typeface="Montserrat ExtraBold"/>
              <a:cs typeface="Arial" panose="020B0604020202020204" pitchFamily="34" charset="0"/>
            </a:endParaRPr>
          </a:p>
        </p:txBody>
      </p:sp>
      <p:sp>
        <p:nvSpPr>
          <p:cNvPr id="84" name="Footer Placeholder 83">
            <a:extLst>
              <a:ext uri="{FF2B5EF4-FFF2-40B4-BE49-F238E27FC236}">
                <a16:creationId xmlns:a16="http://schemas.microsoft.com/office/drawing/2014/main" id="{E31E6982-C99C-4E63-BA38-EC4E431EE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https://github.com/DaxKernel/OS</a:t>
            </a:r>
            <a:endParaRPr lang="en-IN"/>
          </a:p>
        </p:txBody>
      </p:sp>
      <p:sp>
        <p:nvSpPr>
          <p:cNvPr id="85" name="Slide Number Placeholder 84">
            <a:extLst>
              <a:ext uri="{FF2B5EF4-FFF2-40B4-BE49-F238E27FC236}">
                <a16:creationId xmlns:a16="http://schemas.microsoft.com/office/drawing/2014/main" id="{DFBF2B3F-7E03-4A75-9445-14A8988D3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5CBD9-5126-4EFF-BBBE-21524B7A9E7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6285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423</Words>
  <Application>Microsoft Office PowerPoint</Application>
  <PresentationFormat>Widescreen</PresentationFormat>
  <Paragraphs>105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 Light</vt:lpstr>
      <vt:lpstr>Wingdings</vt:lpstr>
      <vt:lpstr>Montserrat Medium</vt:lpstr>
      <vt:lpstr>Montserrat ExtraBold</vt:lpstr>
      <vt:lpstr>Montserrat SemiBold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midhun</dc:creator>
  <cp:lastModifiedBy>midhun</cp:lastModifiedBy>
  <cp:revision>23</cp:revision>
  <dcterms:created xsi:type="dcterms:W3CDTF">2020-11-15T06:23:24Z</dcterms:created>
  <dcterms:modified xsi:type="dcterms:W3CDTF">2020-11-15T09:59:15Z</dcterms:modified>
</cp:coreProperties>
</file>

<file path=docProps/thumbnail.jpeg>
</file>